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68" r:id="rId5"/>
    <p:sldId id="269" r:id="rId6"/>
    <p:sldId id="274" r:id="rId7"/>
    <p:sldId id="270" r:id="rId8"/>
    <p:sldId id="271" r:id="rId9"/>
    <p:sldId id="272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21F365-E14B-F18A-C0BD-2EB0EED87A59}" v="167" dt="2022-04-08T04:25:23.746"/>
    <p1510:client id="{C310038F-BEB0-51EC-D744-B0A7401124FF}" v="137" dt="2022-04-08T03:53:41.195"/>
    <p1510:client id="{C5F2D8BA-FD4C-873C-8253-EAF71F01BF1F}" v="1632" dt="2022-04-02T08:22:24.775"/>
    <p1510:client id="{C9D8A0ED-6461-6359-4FEC-A652C676B043}" v="349" dt="2022-03-27T21:04:00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8181" y="557189"/>
            <a:ext cx="9795637" cy="1104857"/>
          </a:xfrm>
        </p:spPr>
        <p:txBody>
          <a:bodyPr>
            <a:normAutofit/>
          </a:bodyPr>
          <a:lstStyle/>
          <a:p>
            <a:r>
              <a:rPr lang="en-US" sz="5200" i="1" dirty="0">
                <a:latin typeface="Avenir Next LT Pro"/>
                <a:cs typeface="Calibri Light"/>
              </a:rPr>
              <a:t>Planck</a:t>
            </a:r>
            <a:r>
              <a:rPr lang="en-US" sz="5200" dirty="0">
                <a:latin typeface="Avenir Next LT Pro"/>
                <a:cs typeface="Calibri Light"/>
              </a:rPr>
              <a:t>'s Cosmic Lenses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8095" y="1833765"/>
            <a:ext cx="9795723" cy="19420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 panose="020F0502020204030204"/>
              </a:rPr>
              <a:t>Nicholas Foo</a:t>
            </a:r>
          </a:p>
          <a:p>
            <a:r>
              <a:rPr lang="en-US" dirty="0">
                <a:cs typeface="Calibri" panose="020F0502020204030204"/>
              </a:rPr>
              <a:t>University of Arizona, Research Advisor: Prof. Brenda Frye</a:t>
            </a:r>
            <a:endParaRPr lang="en-US" dirty="0">
              <a:ea typeface="Calibri"/>
              <a:cs typeface="Calibri" panose="020F0502020204030204"/>
            </a:endParaRPr>
          </a:p>
          <a:p>
            <a:r>
              <a:rPr lang="en-US" dirty="0">
                <a:cs typeface="Calibri" panose="020F0502020204030204"/>
              </a:rPr>
              <a:t>NASA Space Grant Symposium</a:t>
            </a:r>
          </a:p>
          <a:p>
            <a:r>
              <a:rPr lang="en-US" dirty="0">
                <a:cs typeface="Calibri" panose="020F0502020204030204"/>
              </a:rPr>
              <a:t>April 23, 2022</a:t>
            </a:r>
          </a:p>
          <a:p>
            <a:endParaRPr lang="en-US" dirty="0">
              <a:cs typeface="Calibri" panose="020F0502020204030204"/>
            </a:endParaRPr>
          </a:p>
        </p:txBody>
      </p:sp>
      <p:pic>
        <p:nvPicPr>
          <p:cNvPr id="5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FD1BC4D7-FB51-70EA-92C9-49EAAFFF4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820" y="3789560"/>
            <a:ext cx="1659993" cy="2827195"/>
          </a:xfrm>
          <a:prstGeom prst="rect">
            <a:avLst/>
          </a:prstGeom>
        </p:spPr>
      </p:pic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0892941E-6E0E-064A-1E6C-4823BC1C5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39" b="17524"/>
          <a:stretch/>
        </p:blipFill>
        <p:spPr>
          <a:xfrm>
            <a:off x="9880508" y="4702181"/>
            <a:ext cx="2059805" cy="1782539"/>
          </a:xfrm>
          <a:prstGeom prst="rect">
            <a:avLst/>
          </a:prstGeom>
        </p:spPr>
      </p:pic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113D0ADC-73B5-7A6D-E863-298D3DF2F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07" y="4762030"/>
            <a:ext cx="2041220" cy="173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FD1BC4D7-FB51-70EA-92C9-49EAAFFF4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239" y="5834393"/>
            <a:ext cx="580627" cy="985562"/>
          </a:xfrm>
          <a:prstGeom prst="rect">
            <a:avLst/>
          </a:prstGeom>
        </p:spPr>
      </p:pic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0892941E-6E0E-064A-1E6C-4823BC1C5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39" b="17524"/>
          <a:stretch/>
        </p:blipFill>
        <p:spPr>
          <a:xfrm>
            <a:off x="5690127" y="6106703"/>
            <a:ext cx="814586" cy="704588"/>
          </a:xfrm>
          <a:prstGeom prst="rect">
            <a:avLst/>
          </a:prstGeom>
        </p:spPr>
      </p:pic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113D0ADC-73B5-7A6D-E863-298D3DF2F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6" y="6152657"/>
            <a:ext cx="796001" cy="668525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E42E8BB-4845-A3A3-FBFD-97AE83C26BB6}"/>
              </a:ext>
            </a:extLst>
          </p:cNvPr>
          <p:cNvSpPr txBox="1">
            <a:spLocks/>
          </p:cNvSpPr>
          <p:nvPr/>
        </p:nvSpPr>
        <p:spPr>
          <a:xfrm>
            <a:off x="3380353" y="96751"/>
            <a:ext cx="5438163" cy="711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cs typeface="Calibri"/>
              </a:rPr>
              <a:t>Thank You</a:t>
            </a:r>
            <a:endParaRPr lang="en-US" sz="5400" dirty="0" err="1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AD68E8C-5BD4-92D5-ACA9-69313E63F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2849" y="2243672"/>
            <a:ext cx="6200530" cy="40860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cs typeface="Calibri"/>
              </a:rPr>
              <a:t>Special Thanks to:</a:t>
            </a:r>
          </a:p>
          <a:p>
            <a:r>
              <a:rPr lang="en-US" sz="2800" dirty="0">
                <a:cs typeface="Calibri"/>
              </a:rPr>
              <a:t>Prof. Brenda Frye and the </a:t>
            </a:r>
            <a:r>
              <a:rPr lang="en-US" sz="2800" i="1" dirty="0">
                <a:cs typeface="Calibri"/>
              </a:rPr>
              <a:t>Planck &amp; PASSAGES </a:t>
            </a:r>
            <a:r>
              <a:rPr lang="en-US" sz="2800" dirty="0">
                <a:cs typeface="Calibri"/>
              </a:rPr>
              <a:t>group</a:t>
            </a:r>
          </a:p>
          <a:p>
            <a:r>
              <a:rPr lang="en-US" sz="2800" dirty="0">
                <a:cs typeface="Calibri"/>
              </a:rPr>
              <a:t>Arizona Space Grant Consortium</a:t>
            </a:r>
          </a:p>
          <a:p>
            <a:r>
              <a:rPr lang="en-US" sz="2800" dirty="0">
                <a:cs typeface="Calibri"/>
              </a:rPr>
              <a:t>NASA Space Grant</a:t>
            </a:r>
          </a:p>
          <a:p>
            <a:pPr marL="342900" indent="-342900">
              <a:buChar char="•"/>
            </a:pP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15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834" y="986894"/>
            <a:ext cx="5424017" cy="33965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har char="•"/>
            </a:pPr>
            <a:r>
              <a:rPr lang="en-US" sz="2600" dirty="0">
                <a:cs typeface="Calibri"/>
              </a:rPr>
              <a:t>Massive objects warp spacetime</a:t>
            </a:r>
          </a:p>
          <a:p>
            <a:pPr marL="342900" indent="-342900" algn="l">
              <a:buChar char="•"/>
            </a:pPr>
            <a:r>
              <a:rPr lang="en-US" sz="2600" dirty="0">
                <a:cs typeface="Calibri"/>
              </a:rPr>
              <a:t>Path of light rays emitted in the background are perturbed</a:t>
            </a:r>
          </a:p>
          <a:p>
            <a:pPr marL="342900" indent="-342900" algn="l">
              <a:buChar char="•"/>
            </a:pPr>
            <a:r>
              <a:rPr lang="en-US" sz="2600" dirty="0">
                <a:cs typeface="Calibri"/>
              </a:rPr>
              <a:t>Images can be magnified,  distorted, multiplied</a:t>
            </a:r>
          </a:p>
        </p:txBody>
      </p:sp>
      <p:pic>
        <p:nvPicPr>
          <p:cNvPr id="5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FD1BC4D7-FB51-70EA-92C9-49EAAFFF4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239" y="5834393"/>
            <a:ext cx="580627" cy="985562"/>
          </a:xfrm>
          <a:prstGeom prst="rect">
            <a:avLst/>
          </a:prstGeom>
        </p:spPr>
      </p:pic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0892941E-6E0E-064A-1E6C-4823BC1C5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39" b="17524"/>
          <a:stretch/>
        </p:blipFill>
        <p:spPr>
          <a:xfrm>
            <a:off x="5690127" y="6106703"/>
            <a:ext cx="814586" cy="704588"/>
          </a:xfrm>
          <a:prstGeom prst="rect">
            <a:avLst/>
          </a:prstGeom>
        </p:spPr>
      </p:pic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113D0ADC-73B5-7A6D-E863-298D3DF2F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6" y="6152657"/>
            <a:ext cx="796001" cy="668525"/>
          </a:xfrm>
          <a:prstGeom prst="rect">
            <a:avLst/>
          </a:prstGeom>
        </p:spPr>
      </p:pic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7D58C10F-F087-E14F-564F-1A29C088F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258" y="1122018"/>
            <a:ext cx="6153173" cy="454764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E42E8BB-4845-A3A3-FBFD-97AE83C26BB6}"/>
              </a:ext>
            </a:extLst>
          </p:cNvPr>
          <p:cNvSpPr txBox="1">
            <a:spLocks/>
          </p:cNvSpPr>
          <p:nvPr/>
        </p:nvSpPr>
        <p:spPr>
          <a:xfrm>
            <a:off x="3380353" y="96751"/>
            <a:ext cx="5438163" cy="711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cs typeface="Calibri" panose="020F0502020204030204"/>
              </a:rPr>
              <a:t>Gravitational Lensing</a:t>
            </a:r>
            <a:endParaRPr lang="en-US" sz="4400" dirty="0"/>
          </a:p>
        </p:txBody>
      </p:sp>
      <p:pic>
        <p:nvPicPr>
          <p:cNvPr id="14" name="Picture 14" descr="A picture containing night, light, dark, lit&#10;&#10;Description automatically generated">
            <a:extLst>
              <a:ext uri="{FF2B5EF4-FFF2-40B4-BE49-F238E27FC236}">
                <a16:creationId xmlns:a16="http://schemas.microsoft.com/office/drawing/2014/main" id="{EB70D2BC-2E5A-E1AD-9CE4-39BD79C2D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606" y="3314953"/>
            <a:ext cx="2808514" cy="2348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BC24CA-FD21-D13C-44B7-BB3FFAE0015B}"/>
              </a:ext>
            </a:extLst>
          </p:cNvPr>
          <p:cNvSpPr txBox="1"/>
          <p:nvPr/>
        </p:nvSpPr>
        <p:spPr>
          <a:xfrm>
            <a:off x="6377553" y="5667211"/>
            <a:ext cx="523584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Source: Institute for Astronomy, University of Hawaii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1FD094-63F3-B738-37BE-85B6B6B3CF93}"/>
              </a:ext>
            </a:extLst>
          </p:cNvPr>
          <p:cNvSpPr txBox="1"/>
          <p:nvPr/>
        </p:nvSpPr>
        <p:spPr>
          <a:xfrm>
            <a:off x="862739" y="5667210"/>
            <a:ext cx="50679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Source: Hubble Space Telescope: John </a:t>
            </a:r>
            <a:r>
              <a:rPr lang="en-US" sz="1600" dirty="0" err="1"/>
              <a:t>Huchra</a:t>
            </a:r>
          </a:p>
        </p:txBody>
      </p:sp>
    </p:spTree>
    <p:extLst>
      <p:ext uri="{BB962C8B-B14F-4D97-AF65-F5344CB8AC3E}">
        <p14:creationId xmlns:p14="http://schemas.microsoft.com/office/powerpoint/2010/main" val="2929926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4152" y="4627828"/>
            <a:ext cx="12318302" cy="33965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har char="•"/>
            </a:pPr>
            <a:r>
              <a:rPr lang="en-US" sz="2600" dirty="0">
                <a:cs typeface="Calibri"/>
              </a:rPr>
              <a:t>Image multiplicities allows us to construct lens models</a:t>
            </a:r>
            <a:endParaRPr lang="en-US" sz="2600" dirty="0">
              <a:ea typeface="Calibri"/>
              <a:cs typeface="Calibri"/>
            </a:endParaRPr>
          </a:p>
          <a:p>
            <a:pPr marL="342900" indent="-342900" algn="l">
              <a:buChar char="•"/>
            </a:pPr>
            <a:r>
              <a:rPr lang="en-US" sz="2600" dirty="0">
                <a:cs typeface="Calibri"/>
              </a:rPr>
              <a:t>Gravitational lensing is evidence of Dark Matter</a:t>
            </a:r>
            <a:endParaRPr lang="en-US" sz="2600" dirty="0">
              <a:ea typeface="Calibri"/>
              <a:cs typeface="Calibri"/>
            </a:endParaRPr>
          </a:p>
          <a:p>
            <a:pPr marL="342900" indent="-342900" algn="l">
              <a:buChar char="•"/>
            </a:pPr>
            <a:r>
              <a:rPr lang="en-US" sz="2600" dirty="0">
                <a:cs typeface="Calibri"/>
              </a:rPr>
              <a:t>Lens modeling is a powerful tool to probe the dominant dark matter haloes</a:t>
            </a:r>
            <a:endParaRPr lang="en-US" sz="2600" dirty="0">
              <a:ea typeface="Calibri"/>
              <a:cs typeface="Calibri"/>
            </a:endParaRPr>
          </a:p>
          <a:p>
            <a:pPr marL="342900" indent="-342900" algn="l">
              <a:buChar char="•"/>
            </a:pPr>
            <a:endParaRPr lang="en-US" dirty="0">
              <a:cs typeface="Calibri"/>
            </a:endParaRPr>
          </a:p>
        </p:txBody>
      </p:sp>
      <p:pic>
        <p:nvPicPr>
          <p:cNvPr id="5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FD1BC4D7-FB51-70EA-92C9-49EAAFFF4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239" y="5834393"/>
            <a:ext cx="580627" cy="985562"/>
          </a:xfrm>
          <a:prstGeom prst="rect">
            <a:avLst/>
          </a:prstGeom>
        </p:spPr>
      </p:pic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0892941E-6E0E-064A-1E6C-4823BC1C5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39" b="17524"/>
          <a:stretch/>
        </p:blipFill>
        <p:spPr>
          <a:xfrm>
            <a:off x="5690127" y="6106703"/>
            <a:ext cx="814586" cy="704588"/>
          </a:xfrm>
          <a:prstGeom prst="rect">
            <a:avLst/>
          </a:prstGeom>
        </p:spPr>
      </p:pic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113D0ADC-73B5-7A6D-E863-298D3DF2F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6" y="6152657"/>
            <a:ext cx="796001" cy="668525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E42E8BB-4845-A3A3-FBFD-97AE83C26BB6}"/>
              </a:ext>
            </a:extLst>
          </p:cNvPr>
          <p:cNvSpPr txBox="1">
            <a:spLocks/>
          </p:cNvSpPr>
          <p:nvPr/>
        </p:nvSpPr>
        <p:spPr>
          <a:xfrm>
            <a:off x="3380353" y="96751"/>
            <a:ext cx="5438163" cy="711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cs typeface="Calibri" panose="020F0502020204030204"/>
              </a:rPr>
              <a:t>Cluster Lens Modeling</a:t>
            </a:r>
            <a:endParaRPr lang="en-US" sz="4400" dirty="0"/>
          </a:p>
        </p:txBody>
      </p:sp>
      <p:pic>
        <p:nvPicPr>
          <p:cNvPr id="2" name="Picture 7" descr="A picture containing outdoor, night, outdoor object, star&#10;&#10;Description automatically generated">
            <a:extLst>
              <a:ext uri="{FF2B5EF4-FFF2-40B4-BE49-F238E27FC236}">
                <a16:creationId xmlns:a16="http://schemas.microsoft.com/office/drawing/2014/main" id="{AD3EC680-E2EA-4FB0-D0D2-B3BD6148D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34" y="805050"/>
            <a:ext cx="4398714" cy="3537606"/>
          </a:xfrm>
          <a:prstGeom prst="rect">
            <a:avLst/>
          </a:prstGeom>
        </p:spPr>
      </p:pic>
      <p:pic>
        <p:nvPicPr>
          <p:cNvPr id="8" name="Picture 7" descr="A picture containing light, traffic, stop, sky&#10;&#10;Description automatically generated">
            <a:extLst>
              <a:ext uri="{FF2B5EF4-FFF2-40B4-BE49-F238E27FC236}">
                <a16:creationId xmlns:a16="http://schemas.microsoft.com/office/drawing/2014/main" id="{D4F22E7E-2AAB-FAF8-496C-CD8C5A8C3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5875" y="796602"/>
            <a:ext cx="5326387" cy="3542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140D4E-73BD-1511-8AFB-9302CB6873D4}"/>
              </a:ext>
            </a:extLst>
          </p:cNvPr>
          <p:cNvSpPr txBox="1"/>
          <p:nvPr/>
        </p:nvSpPr>
        <p:spPr>
          <a:xfrm>
            <a:off x="7636790" y="4285279"/>
            <a:ext cx="52358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Source: Harvey et al. 2015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A0A324C-8CED-A18B-4D38-1C3858B3BDC8}"/>
              </a:ext>
            </a:extLst>
          </p:cNvPr>
          <p:cNvSpPr/>
          <p:nvPr/>
        </p:nvSpPr>
        <p:spPr>
          <a:xfrm rot="540000">
            <a:off x="2707525" y="2046748"/>
            <a:ext cx="355170" cy="916983"/>
          </a:xfrm>
          <a:prstGeom prst="ellipse">
            <a:avLst/>
          </a:prstGeom>
          <a:noFill/>
          <a:ln w="1270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70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308" y="4395476"/>
            <a:ext cx="11171674" cy="33965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har char="•"/>
            </a:pPr>
            <a:r>
              <a:rPr lang="en-US" dirty="0">
                <a:cs typeface="Calibri"/>
              </a:rPr>
              <a:t>J08 field consist of Atacama Large Millimeter Array (ALMA) radio detections at a high redshift (z=2.66)</a:t>
            </a:r>
          </a:p>
          <a:p>
            <a:pPr marL="342900" indent="-342900" algn="l">
              <a:buChar char="•"/>
            </a:pPr>
            <a:r>
              <a:rPr lang="en-US" dirty="0">
                <a:cs typeface="Calibri"/>
              </a:rPr>
              <a:t>Strongly lensed by foreground cluster</a:t>
            </a:r>
          </a:p>
          <a:p>
            <a:pPr marL="342900" indent="-342900" algn="l">
              <a:buChar char="•"/>
            </a:pPr>
            <a:r>
              <a:rPr lang="en-US" dirty="0">
                <a:cs typeface="Calibri"/>
              </a:rPr>
              <a:t>Dusty Star-forming Galaxies (DSFG) are extremely dusty, have very high star formation rate</a:t>
            </a:r>
            <a:endParaRPr lang="en-US" dirty="0">
              <a:ea typeface="Calibri"/>
              <a:cs typeface="Calibri"/>
            </a:endParaRPr>
          </a:p>
          <a:p>
            <a:pPr marL="342900" indent="-342900" algn="l">
              <a:buChar char="•"/>
            </a:pPr>
            <a:endParaRPr lang="en-US" dirty="0">
              <a:cs typeface="Calibri"/>
            </a:endParaRPr>
          </a:p>
          <a:p>
            <a:pPr marL="342900" indent="-342900" algn="l">
              <a:buChar char="•"/>
            </a:pPr>
            <a:endParaRPr lang="en-US" dirty="0">
              <a:cs typeface="Calibri"/>
            </a:endParaRPr>
          </a:p>
          <a:p>
            <a:pPr marL="342900" indent="-342900" algn="l">
              <a:buChar char="•"/>
            </a:pPr>
            <a:endParaRPr lang="en-US" dirty="0">
              <a:cs typeface="Calibri"/>
            </a:endParaRPr>
          </a:p>
        </p:txBody>
      </p:sp>
      <p:pic>
        <p:nvPicPr>
          <p:cNvPr id="5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FD1BC4D7-FB51-70EA-92C9-49EAAFFF4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239" y="5834393"/>
            <a:ext cx="580627" cy="985562"/>
          </a:xfrm>
          <a:prstGeom prst="rect">
            <a:avLst/>
          </a:prstGeom>
        </p:spPr>
      </p:pic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0892941E-6E0E-064A-1E6C-4823BC1C5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39" b="17524"/>
          <a:stretch/>
        </p:blipFill>
        <p:spPr>
          <a:xfrm>
            <a:off x="5690127" y="6106703"/>
            <a:ext cx="814586" cy="704588"/>
          </a:xfrm>
          <a:prstGeom prst="rect">
            <a:avLst/>
          </a:prstGeom>
        </p:spPr>
      </p:pic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113D0ADC-73B5-7A6D-E863-298D3DF2F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6" y="6152657"/>
            <a:ext cx="796001" cy="668525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E42E8BB-4845-A3A3-FBFD-97AE83C26BB6}"/>
              </a:ext>
            </a:extLst>
          </p:cNvPr>
          <p:cNvSpPr txBox="1">
            <a:spLocks/>
          </p:cNvSpPr>
          <p:nvPr/>
        </p:nvSpPr>
        <p:spPr>
          <a:xfrm>
            <a:off x="3046525" y="2409"/>
            <a:ext cx="6715419" cy="84170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cs typeface="Calibri" panose="020F0502020204030204"/>
              </a:rPr>
              <a:t>PJ084648.55 (J08) Cluster Field</a:t>
            </a:r>
            <a:endParaRPr lang="en-US" sz="4400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A292204-BE1D-EEBB-7B9A-B1BC980809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12" t="18254" r="20366" b="24301"/>
          <a:stretch/>
        </p:blipFill>
        <p:spPr>
          <a:xfrm>
            <a:off x="1115239" y="621477"/>
            <a:ext cx="3869295" cy="3706442"/>
          </a:xfrm>
          <a:prstGeom prst="rect">
            <a:avLst/>
          </a:prstGeom>
        </p:spPr>
      </p:pic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10340546-6384-CB42-29D1-907B900F06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01" b="6845"/>
          <a:stretch/>
        </p:blipFill>
        <p:spPr>
          <a:xfrm>
            <a:off x="6315066" y="556715"/>
            <a:ext cx="4163706" cy="38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31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230" y="2111568"/>
            <a:ext cx="5668420" cy="28773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har char="•"/>
            </a:pPr>
            <a:r>
              <a:rPr lang="en-US" sz="2600" dirty="0">
                <a:ea typeface="+mn-lt"/>
                <a:cs typeface="+mn-lt"/>
              </a:rPr>
              <a:t>Is the J08 field a strongly lensed DSFG </a:t>
            </a:r>
            <a:r>
              <a:rPr lang="en-US" sz="2600" dirty="0" err="1">
                <a:ea typeface="+mn-lt"/>
                <a:cs typeface="+mn-lt"/>
              </a:rPr>
              <a:t>protocluster</a:t>
            </a:r>
            <a:r>
              <a:rPr lang="en-US" sz="2600" dirty="0">
                <a:ea typeface="+mn-lt"/>
                <a:cs typeface="+mn-lt"/>
              </a:rPr>
              <a:t>?</a:t>
            </a:r>
            <a:endParaRPr lang="en-US" sz="2600" dirty="0">
              <a:ea typeface="Calibri" panose="020F0502020204030204"/>
              <a:cs typeface="Calibri" panose="020F0502020204030204"/>
            </a:endParaRPr>
          </a:p>
          <a:p>
            <a:pPr marL="342900" indent="-342900" algn="l">
              <a:buChar char="•"/>
            </a:pPr>
            <a:r>
              <a:rPr lang="en-US" sz="2600" dirty="0" err="1">
                <a:cs typeface="Calibri"/>
              </a:rPr>
              <a:t>Protoclusters</a:t>
            </a:r>
            <a:r>
              <a:rPr lang="en-US" sz="2600" dirty="0">
                <a:cs typeface="Calibri"/>
              </a:rPr>
              <a:t>: Region of over density, yet to form single dark matter halo,  earlier in the universe</a:t>
            </a:r>
            <a:endParaRPr lang="en-US" sz="2600" dirty="0"/>
          </a:p>
          <a:p>
            <a:pPr algn="l"/>
            <a:endParaRPr lang="en-US" dirty="0">
              <a:ea typeface="Calibri" panose="020F0502020204030204"/>
              <a:cs typeface="Calibri"/>
            </a:endParaRPr>
          </a:p>
          <a:p>
            <a:pPr algn="l"/>
            <a:endParaRPr lang="en-US" dirty="0">
              <a:ea typeface="Calibri" panose="020F0502020204030204"/>
              <a:cs typeface="Calibri"/>
            </a:endParaRPr>
          </a:p>
          <a:p>
            <a:pPr algn="l"/>
            <a:endParaRPr lang="en-US" dirty="0">
              <a:cs typeface="Calibri"/>
            </a:endParaRPr>
          </a:p>
        </p:txBody>
      </p:sp>
      <p:pic>
        <p:nvPicPr>
          <p:cNvPr id="5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FD1BC4D7-FB51-70EA-92C9-49EAAFFF4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239" y="5834393"/>
            <a:ext cx="580627" cy="985562"/>
          </a:xfrm>
          <a:prstGeom prst="rect">
            <a:avLst/>
          </a:prstGeom>
        </p:spPr>
      </p:pic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0892941E-6E0E-064A-1E6C-4823BC1C5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39" b="17524"/>
          <a:stretch/>
        </p:blipFill>
        <p:spPr>
          <a:xfrm>
            <a:off x="5690127" y="6106703"/>
            <a:ext cx="814586" cy="704588"/>
          </a:xfrm>
          <a:prstGeom prst="rect">
            <a:avLst/>
          </a:prstGeom>
        </p:spPr>
      </p:pic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113D0ADC-73B5-7A6D-E863-298D3DF2F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6" y="6152657"/>
            <a:ext cx="796001" cy="668525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E42E8BB-4845-A3A3-FBFD-97AE83C26BB6}"/>
              </a:ext>
            </a:extLst>
          </p:cNvPr>
          <p:cNvSpPr txBox="1">
            <a:spLocks/>
          </p:cNvSpPr>
          <p:nvPr/>
        </p:nvSpPr>
        <p:spPr>
          <a:xfrm>
            <a:off x="3380353" y="96751"/>
            <a:ext cx="5438163" cy="711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err="1">
                <a:cs typeface="Calibri" panose="020F0502020204030204"/>
              </a:rPr>
              <a:t>Protoclusters</a:t>
            </a:r>
            <a:endParaRPr lang="en-US" sz="4400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516A3C-0FD2-B1BF-3DBA-994C9F6A086C}"/>
              </a:ext>
            </a:extLst>
          </p:cNvPr>
          <p:cNvSpPr txBox="1"/>
          <p:nvPr/>
        </p:nvSpPr>
        <p:spPr>
          <a:xfrm>
            <a:off x="7475350" y="4808347"/>
            <a:ext cx="50421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ea typeface="+mn-lt"/>
                <a:cs typeface="+mn-lt"/>
              </a:rPr>
              <a:t>CXC/MPE/</a:t>
            </a:r>
            <a:r>
              <a:rPr lang="en-US" dirty="0" err="1">
                <a:ea typeface="+mn-lt"/>
                <a:cs typeface="+mn-lt"/>
              </a:rPr>
              <a:t>V.Springel</a:t>
            </a:r>
            <a:endParaRPr lang="en-US" dirty="0" err="1"/>
          </a:p>
        </p:txBody>
      </p:sp>
      <p:pic>
        <p:nvPicPr>
          <p:cNvPr id="8" name="Picture 8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8C7A4444-9A71-1531-6C50-3ECF98DDA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315" y="1250506"/>
            <a:ext cx="6068875" cy="35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89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435" y="1058974"/>
            <a:ext cx="10834523" cy="4381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har char="•"/>
            </a:pPr>
            <a:r>
              <a:rPr lang="en-US" sz="2600" dirty="0">
                <a:ea typeface="+mn-lt"/>
                <a:cs typeface="+mn-lt"/>
              </a:rPr>
              <a:t>Is the J08 field a strongly lensed SMG </a:t>
            </a:r>
            <a:r>
              <a:rPr lang="en-US" sz="2600" dirty="0" err="1">
                <a:ea typeface="+mn-lt"/>
                <a:cs typeface="+mn-lt"/>
              </a:rPr>
              <a:t>protocluster</a:t>
            </a:r>
            <a:r>
              <a:rPr lang="en-US" sz="2600" dirty="0">
                <a:ea typeface="+mn-lt"/>
                <a:cs typeface="+mn-lt"/>
              </a:rPr>
              <a:t>?</a:t>
            </a:r>
            <a:endParaRPr lang="en-US" sz="2600">
              <a:ea typeface="+mn-lt"/>
              <a:cs typeface="+mn-lt"/>
            </a:endParaRPr>
          </a:p>
          <a:p>
            <a:pPr algn="l"/>
            <a:endParaRPr lang="en-US" sz="2600" dirty="0">
              <a:ea typeface="Calibri"/>
              <a:cs typeface="Calibri"/>
            </a:endParaRPr>
          </a:p>
          <a:p>
            <a:pPr marL="342900" indent="-342900" algn="l">
              <a:buChar char="•"/>
            </a:pPr>
            <a:r>
              <a:rPr lang="en-US" sz="2600" dirty="0">
                <a:cs typeface="Calibri"/>
              </a:rPr>
              <a:t>Constructing a lens model can help us establish this: </a:t>
            </a:r>
            <a:endParaRPr lang="en-US" sz="2600" dirty="0">
              <a:ea typeface="Calibri"/>
              <a:cs typeface="Calibri"/>
            </a:endParaRPr>
          </a:p>
          <a:p>
            <a:pPr marL="1257300" lvl="1" indent="-457200" algn="l">
              <a:buAutoNum type="arabicPeriod"/>
            </a:pPr>
            <a:r>
              <a:rPr lang="en-US" sz="2600" dirty="0">
                <a:cs typeface="Calibri"/>
              </a:rPr>
              <a:t>Confirm image systems</a:t>
            </a:r>
            <a:endParaRPr lang="en-US" sz="2600" dirty="0">
              <a:ea typeface="Calibri"/>
              <a:cs typeface="Calibri"/>
            </a:endParaRPr>
          </a:p>
          <a:p>
            <a:pPr marL="1257300" lvl="1" indent="-457200" algn="l">
              <a:buAutoNum type="arabicPeriod"/>
            </a:pPr>
            <a:r>
              <a:rPr lang="en-US" sz="2600" dirty="0">
                <a:ea typeface="Calibri"/>
                <a:cs typeface="Calibri"/>
              </a:rPr>
              <a:t>Predict new images</a:t>
            </a:r>
            <a:endParaRPr lang="en-US" sz="2600">
              <a:ea typeface="Calibri"/>
              <a:cs typeface="Calibri"/>
            </a:endParaRPr>
          </a:p>
          <a:p>
            <a:pPr marL="1257300" lvl="1" indent="-457200" algn="l">
              <a:buAutoNum type="arabicPeriod"/>
            </a:pPr>
            <a:r>
              <a:rPr lang="en-US" sz="2600" dirty="0">
                <a:cs typeface="Calibri"/>
              </a:rPr>
              <a:t>Constructs Magnification map</a:t>
            </a:r>
            <a:endParaRPr lang="en-US" sz="2600" dirty="0">
              <a:ea typeface="Calibri"/>
              <a:cs typeface="Calibri"/>
            </a:endParaRPr>
          </a:p>
          <a:p>
            <a:pPr marL="1257300" lvl="1" indent="-457200" algn="l">
              <a:buAutoNum type="arabicPeriod"/>
            </a:pPr>
            <a:r>
              <a:rPr lang="en-US" sz="2600" dirty="0">
                <a:cs typeface="Calibri"/>
              </a:rPr>
              <a:t>Source plane reconstruction</a:t>
            </a:r>
            <a:endParaRPr lang="en-US" sz="2600" dirty="0">
              <a:ea typeface="Calibri" panose="020F0502020204030204"/>
              <a:cs typeface="Calibri"/>
            </a:endParaRPr>
          </a:p>
          <a:p>
            <a:pPr marL="457200" indent="-457200" algn="l">
              <a:buAutoNum type="arabicPeriod"/>
            </a:pPr>
            <a:endParaRPr lang="en-US" dirty="0">
              <a:cs typeface="Calibri"/>
            </a:endParaRPr>
          </a:p>
          <a:p>
            <a:pPr algn="l"/>
            <a:endParaRPr lang="en-US" dirty="0">
              <a:cs typeface="Calibri"/>
            </a:endParaRPr>
          </a:p>
        </p:txBody>
      </p:sp>
      <p:pic>
        <p:nvPicPr>
          <p:cNvPr id="5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FD1BC4D7-FB51-70EA-92C9-49EAAFFF4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239" y="5834393"/>
            <a:ext cx="580627" cy="985562"/>
          </a:xfrm>
          <a:prstGeom prst="rect">
            <a:avLst/>
          </a:prstGeom>
        </p:spPr>
      </p:pic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0892941E-6E0E-064A-1E6C-4823BC1C5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39" b="17524"/>
          <a:stretch/>
        </p:blipFill>
        <p:spPr>
          <a:xfrm>
            <a:off x="5690127" y="6106703"/>
            <a:ext cx="814586" cy="704588"/>
          </a:xfrm>
          <a:prstGeom prst="rect">
            <a:avLst/>
          </a:prstGeom>
        </p:spPr>
      </p:pic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113D0ADC-73B5-7A6D-E863-298D3DF2F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6" y="6152657"/>
            <a:ext cx="796001" cy="668525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E42E8BB-4845-A3A3-FBFD-97AE83C26BB6}"/>
              </a:ext>
            </a:extLst>
          </p:cNvPr>
          <p:cNvSpPr txBox="1">
            <a:spLocks/>
          </p:cNvSpPr>
          <p:nvPr/>
        </p:nvSpPr>
        <p:spPr>
          <a:xfrm>
            <a:off x="3380353" y="96751"/>
            <a:ext cx="5438163" cy="711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cs typeface="Calibri" panose="020F0502020204030204"/>
              </a:rPr>
              <a:t>Objectives</a:t>
            </a:r>
            <a:endParaRPr lang="en-US" sz="4400" dirty="0" err="1"/>
          </a:p>
        </p:txBody>
      </p:sp>
    </p:spTree>
    <p:extLst>
      <p:ext uri="{BB962C8B-B14F-4D97-AF65-F5344CB8AC3E}">
        <p14:creationId xmlns:p14="http://schemas.microsoft.com/office/powerpoint/2010/main" val="2449480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5" descr="Diagram&#10;&#10;Description automatically generated">
            <a:extLst>
              <a:ext uri="{FF2B5EF4-FFF2-40B4-BE49-F238E27FC236}">
                <a16:creationId xmlns:a16="http://schemas.microsoft.com/office/drawing/2014/main" id="{9C5DA635-1507-000E-3E2F-DCB46A086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t="1633" r="1061" b="7378"/>
          <a:stretch/>
        </p:blipFill>
        <p:spPr>
          <a:xfrm>
            <a:off x="254001" y="894482"/>
            <a:ext cx="5717644" cy="5212214"/>
          </a:xfrm>
          <a:prstGeom prst="rect">
            <a:avLst/>
          </a:prstGeom>
        </p:spPr>
      </p:pic>
      <p:pic>
        <p:nvPicPr>
          <p:cNvPr id="5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FD1BC4D7-FB51-70EA-92C9-49EAAFFF4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6239" y="5834393"/>
            <a:ext cx="580627" cy="985562"/>
          </a:xfrm>
          <a:prstGeom prst="rect">
            <a:avLst/>
          </a:prstGeom>
        </p:spPr>
      </p:pic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0892941E-6E0E-064A-1E6C-4823BC1C5C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39" b="17524"/>
          <a:stretch/>
        </p:blipFill>
        <p:spPr>
          <a:xfrm>
            <a:off x="5690127" y="6106703"/>
            <a:ext cx="814586" cy="704588"/>
          </a:xfrm>
          <a:prstGeom prst="rect">
            <a:avLst/>
          </a:prstGeom>
        </p:spPr>
      </p:pic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113D0ADC-73B5-7A6D-E863-298D3DF2F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6" y="6152657"/>
            <a:ext cx="796001" cy="668525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E42E8BB-4845-A3A3-FBFD-97AE83C26BB6}"/>
              </a:ext>
            </a:extLst>
          </p:cNvPr>
          <p:cNvSpPr txBox="1">
            <a:spLocks/>
          </p:cNvSpPr>
          <p:nvPr/>
        </p:nvSpPr>
        <p:spPr>
          <a:xfrm>
            <a:off x="3380353" y="96751"/>
            <a:ext cx="5438163" cy="711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cs typeface="Calibri" panose="020F0502020204030204"/>
              </a:rPr>
              <a:t>Image System</a:t>
            </a:r>
            <a:endParaRPr lang="en-US" sz="4400" dirty="0" err="1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3A4A57A1-F8E3-DB80-D8FB-DA75CB20C2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926" y="893320"/>
            <a:ext cx="4270209" cy="2240273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AEF5A3-161C-7DBB-573B-45ED23A59AA2}"/>
              </a:ext>
            </a:extLst>
          </p:cNvPr>
          <p:cNvCxnSpPr/>
          <p:nvPr/>
        </p:nvCxnSpPr>
        <p:spPr>
          <a:xfrm flipV="1">
            <a:off x="4100288" y="2812141"/>
            <a:ext cx="2518227" cy="72572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ubtitle 2">
            <a:extLst>
              <a:ext uri="{FF2B5EF4-FFF2-40B4-BE49-F238E27FC236}">
                <a16:creationId xmlns:a16="http://schemas.microsoft.com/office/drawing/2014/main" id="{3AD68E8C-5BD4-92D5-ACA9-69313E63F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3124" y="3372281"/>
            <a:ext cx="6000159" cy="40860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har char="•"/>
            </a:pPr>
            <a:r>
              <a:rPr lang="en-US" sz="2600" dirty="0">
                <a:cs typeface="Calibri"/>
              </a:rPr>
              <a:t>Image Identifications made from radio and Hubble Space Telescope observations</a:t>
            </a:r>
          </a:p>
          <a:p>
            <a:pPr marL="342900" indent="-342900" algn="l">
              <a:buChar char="•"/>
            </a:pPr>
            <a:r>
              <a:rPr lang="en-US" sz="2600" dirty="0">
                <a:cs typeface="Calibri"/>
              </a:rPr>
              <a:t>Establish which images are of the same galaxy</a:t>
            </a:r>
          </a:p>
          <a:p>
            <a:pPr marL="342900" indent="-342900" algn="l">
              <a:buChar char="•"/>
            </a:pPr>
            <a:r>
              <a:rPr lang="en-US" sz="2600" dirty="0">
                <a:ea typeface="Calibri" panose="020F0502020204030204"/>
                <a:cs typeface="Calibri"/>
              </a:rPr>
              <a:t>Constrain the lensing properties</a:t>
            </a:r>
          </a:p>
          <a:p>
            <a:pPr algn="l"/>
            <a:endParaRPr lang="en-US" sz="2600" dirty="0">
              <a:ea typeface="Calibri" panose="020F0502020204030204"/>
              <a:cs typeface="Calibri"/>
            </a:endParaRPr>
          </a:p>
          <a:p>
            <a:pPr marL="342900" indent="-342900" algn="l">
              <a:buChar char="•"/>
            </a:pPr>
            <a:endParaRPr lang="en-US" sz="2600" dirty="0"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460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FD1BC4D7-FB51-70EA-92C9-49EAAFFF4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239" y="5834393"/>
            <a:ext cx="580627" cy="985562"/>
          </a:xfrm>
          <a:prstGeom prst="rect">
            <a:avLst/>
          </a:prstGeom>
        </p:spPr>
      </p:pic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0892941E-6E0E-064A-1E6C-4823BC1C5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39" b="17524"/>
          <a:stretch/>
        </p:blipFill>
        <p:spPr>
          <a:xfrm>
            <a:off x="5690127" y="6106703"/>
            <a:ext cx="814586" cy="704588"/>
          </a:xfrm>
          <a:prstGeom prst="rect">
            <a:avLst/>
          </a:prstGeom>
        </p:spPr>
      </p:pic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113D0ADC-73B5-7A6D-E863-298D3DF2F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6" y="6152657"/>
            <a:ext cx="796001" cy="668525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E42E8BB-4845-A3A3-FBFD-97AE83C26BB6}"/>
              </a:ext>
            </a:extLst>
          </p:cNvPr>
          <p:cNvSpPr txBox="1">
            <a:spLocks/>
          </p:cNvSpPr>
          <p:nvPr/>
        </p:nvSpPr>
        <p:spPr>
          <a:xfrm>
            <a:off x="3380353" y="96751"/>
            <a:ext cx="5438163" cy="7110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cs typeface="Calibri"/>
              </a:rPr>
              <a:t>Magnification Model Map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AD68E8C-5BD4-92D5-ACA9-69313E63F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8780" y="3431876"/>
            <a:ext cx="6200530" cy="40860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har char="•"/>
            </a:pPr>
            <a:r>
              <a:rPr lang="en-US" sz="2600" dirty="0">
                <a:cs typeface="Calibri"/>
              </a:rPr>
              <a:t>Magnification Model Map for the cluster field </a:t>
            </a:r>
            <a:endParaRPr lang="en-US" sz="2600">
              <a:ea typeface="Calibri"/>
              <a:cs typeface="Calibri"/>
            </a:endParaRPr>
          </a:p>
          <a:p>
            <a:pPr marL="342900" indent="-342900" algn="l">
              <a:buChar char="•"/>
            </a:pPr>
            <a:r>
              <a:rPr lang="en-US" sz="2600" dirty="0">
                <a:cs typeface="Calibri"/>
              </a:rPr>
              <a:t>Why was this emission so spatially large at this high redshift?</a:t>
            </a:r>
            <a:endParaRPr lang="en-US" sz="2600" dirty="0">
              <a:ea typeface="Calibri"/>
              <a:cs typeface="Calibri"/>
            </a:endParaRPr>
          </a:p>
          <a:p>
            <a:pPr marL="342900" indent="-342900" algn="l">
              <a:buChar char="•"/>
            </a:pPr>
            <a:r>
              <a:rPr lang="en-US" sz="2600" dirty="0">
                <a:cs typeface="Calibri"/>
              </a:rPr>
              <a:t>predicts it is radially &amp; tangentially magnified</a:t>
            </a:r>
            <a:endParaRPr lang="en-US" sz="2600">
              <a:ea typeface="Calibri"/>
              <a:cs typeface="Calibri"/>
            </a:endParaRPr>
          </a:p>
          <a:p>
            <a:pPr marL="342900" indent="-342900" algn="l">
              <a:buChar char="•"/>
            </a:pPr>
            <a:endParaRPr lang="en-US" dirty="0">
              <a:cs typeface="Calibri"/>
            </a:endParaRPr>
          </a:p>
        </p:txBody>
      </p:sp>
      <p:pic>
        <p:nvPicPr>
          <p:cNvPr id="2" name="Picture 2" descr="A picture containing nature&#10;&#10;Description automatically generated">
            <a:extLst>
              <a:ext uri="{FF2B5EF4-FFF2-40B4-BE49-F238E27FC236}">
                <a16:creationId xmlns:a16="http://schemas.microsoft.com/office/drawing/2014/main" id="{85D8C09D-C950-52DC-66FD-11EB1C3DDB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479" b="11647"/>
          <a:stretch/>
        </p:blipFill>
        <p:spPr>
          <a:xfrm>
            <a:off x="466979" y="727163"/>
            <a:ext cx="5376116" cy="5212310"/>
          </a:xfrm>
          <a:prstGeom prst="rect">
            <a:avLst/>
          </a:prstGeom>
        </p:spPr>
      </p:pic>
      <p:pic>
        <p:nvPicPr>
          <p:cNvPr id="3" name="Picture 6" descr="Diagram&#10;&#10;Description automatically generated">
            <a:extLst>
              <a:ext uri="{FF2B5EF4-FFF2-40B4-BE49-F238E27FC236}">
                <a16:creationId xmlns:a16="http://schemas.microsoft.com/office/drawing/2014/main" id="{D0E1E093-B6C6-D254-2913-FD3469786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996" y="734216"/>
            <a:ext cx="3539393" cy="260534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AEF5A3-161C-7DBB-573B-45ED23A59AA2}"/>
              </a:ext>
            </a:extLst>
          </p:cNvPr>
          <p:cNvCxnSpPr/>
          <p:nvPr/>
        </p:nvCxnSpPr>
        <p:spPr>
          <a:xfrm flipV="1">
            <a:off x="5098575" y="2332185"/>
            <a:ext cx="2300513" cy="52251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955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FD1BC4D7-FB51-70EA-92C9-49EAAFFF4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239" y="5834393"/>
            <a:ext cx="580627" cy="985562"/>
          </a:xfrm>
          <a:prstGeom prst="rect">
            <a:avLst/>
          </a:prstGeom>
        </p:spPr>
      </p:pic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0892941E-6E0E-064A-1E6C-4823BC1C5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39" b="17524"/>
          <a:stretch/>
        </p:blipFill>
        <p:spPr>
          <a:xfrm>
            <a:off x="5690127" y="6106703"/>
            <a:ext cx="814586" cy="704588"/>
          </a:xfrm>
          <a:prstGeom prst="rect">
            <a:avLst/>
          </a:prstGeom>
        </p:spPr>
      </p:pic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113D0ADC-73B5-7A6D-E863-298D3DF2F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6" y="6152657"/>
            <a:ext cx="796001" cy="668525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E42E8BB-4845-A3A3-FBFD-97AE83C26BB6}"/>
              </a:ext>
            </a:extLst>
          </p:cNvPr>
          <p:cNvSpPr txBox="1">
            <a:spLocks/>
          </p:cNvSpPr>
          <p:nvPr/>
        </p:nvSpPr>
        <p:spPr>
          <a:xfrm>
            <a:off x="3380353" y="96751"/>
            <a:ext cx="5438163" cy="711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cs typeface="Calibri"/>
              </a:rPr>
              <a:t>Conclusion</a:t>
            </a:r>
            <a:endParaRPr lang="en-US" dirty="0" err="1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AD68E8C-5BD4-92D5-ACA9-69313E63F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76" y="919859"/>
            <a:ext cx="6374886" cy="44476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har char="•"/>
            </a:pPr>
            <a:r>
              <a:rPr lang="en-US" sz="2600" dirty="0">
                <a:cs typeface="Calibri"/>
              </a:rPr>
              <a:t>Model can reproduce several image systems, but not all radio detections are accounted for</a:t>
            </a:r>
            <a:endParaRPr lang="en-US" sz="2600" dirty="0">
              <a:ea typeface="Calibri"/>
              <a:cs typeface="Calibri"/>
            </a:endParaRPr>
          </a:p>
          <a:p>
            <a:pPr marL="342900" indent="-342900" algn="l">
              <a:buChar char="•"/>
            </a:pPr>
            <a:r>
              <a:rPr lang="en-US" sz="2600" dirty="0">
                <a:cs typeface="Calibri"/>
              </a:rPr>
              <a:t>New predicted images yet to be observed/confirmed</a:t>
            </a:r>
            <a:endParaRPr lang="en-US" sz="2600">
              <a:ea typeface="Calibri"/>
              <a:cs typeface="Calibri"/>
            </a:endParaRPr>
          </a:p>
          <a:p>
            <a:pPr marL="342900" indent="-342900" algn="l">
              <a:buChar char="•"/>
            </a:pPr>
            <a:r>
              <a:rPr lang="en-US" sz="2600" dirty="0">
                <a:cs typeface="Calibri"/>
              </a:rPr>
              <a:t>Future observational data help constrain lens model, providing redshifts</a:t>
            </a:r>
            <a:endParaRPr lang="en-US" sz="2600">
              <a:ea typeface="Calibri"/>
              <a:cs typeface="Calibri"/>
            </a:endParaRPr>
          </a:p>
          <a:p>
            <a:pPr marL="342900" indent="-342900" algn="l">
              <a:buChar char="•"/>
            </a:pPr>
            <a:r>
              <a:rPr lang="en-US" sz="2600" dirty="0">
                <a:cs typeface="Calibri"/>
              </a:rPr>
              <a:t>Source Plane reconstruction</a:t>
            </a:r>
            <a:endParaRPr lang="en-US" sz="2600" dirty="0">
              <a:ea typeface="Calibri"/>
              <a:cs typeface="Calibri"/>
            </a:endParaRPr>
          </a:p>
          <a:p>
            <a:pPr marL="342900" indent="-342900" algn="l">
              <a:buChar char="•"/>
            </a:pPr>
            <a:endParaRPr lang="en-US" dirty="0">
              <a:cs typeface="Calibri"/>
            </a:endParaRPr>
          </a:p>
          <a:p>
            <a:pPr marL="342900" indent="-342900" algn="l">
              <a:buChar char="•"/>
            </a:pPr>
            <a:endParaRPr lang="en-US" dirty="0">
              <a:cs typeface="Calibri"/>
            </a:endParaRPr>
          </a:p>
        </p:txBody>
      </p:sp>
      <p:pic>
        <p:nvPicPr>
          <p:cNvPr id="2" name="Picture 8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8EFF7111-04D7-6968-D171-A956EE76E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314" y="861729"/>
            <a:ext cx="5410198" cy="485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13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Planck's Cosmic Lenses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706</cp:revision>
  <dcterms:created xsi:type="dcterms:W3CDTF">2022-03-23T05:04:09Z</dcterms:created>
  <dcterms:modified xsi:type="dcterms:W3CDTF">2022-04-08T04:26:21Z</dcterms:modified>
</cp:coreProperties>
</file>